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9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8" r:id="rId10"/>
    <p:sldId id="277" r:id="rId11"/>
    <p:sldId id="276" r:id="rId12"/>
    <p:sldId id="269" r:id="rId13"/>
    <p:sldId id="270" r:id="rId14"/>
    <p:sldId id="271" r:id="rId15"/>
    <p:sldId id="272" r:id="rId16"/>
    <p:sldId id="273" r:id="rId17"/>
    <p:sldId id="274" r:id="rId18"/>
    <p:sldId id="264" r:id="rId19"/>
    <p:sldId id="265" r:id="rId20"/>
    <p:sldId id="279" r:id="rId21"/>
    <p:sldId id="266" r:id="rId22"/>
    <p:sldId id="267" r:id="rId23"/>
    <p:sldId id="280" r:id="rId24"/>
    <p:sldId id="281" r:id="rId25"/>
    <p:sldId id="282" r:id="rId26"/>
    <p:sldId id="275" r:id="rId27"/>
    <p:sldId id="27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3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151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26EBE-4966-3544-8753-4E5DCCDF2F17}" type="datetimeFigureOut">
              <a:rPr lang="en-US" smtClean="0"/>
              <a:t>5/5/2016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52D21-6B83-DD45-824A-62F1020B7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0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52D21-6B83-DD45-824A-62F1020B79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May 5,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May 5, 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8.mov"/><Relationship Id="rId7" Type="http://schemas.openxmlformats.org/officeDocument/2006/relationships/image" Target="../media/image23.png"/><Relationship Id="rId2" Type="http://schemas.microsoft.com/office/2007/relationships/media" Target="../media/media7.mov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microsoft.com/office/2007/relationships/media" Target="../media/media3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3.mov"/><Relationship Id="rId7" Type="http://schemas.openxmlformats.org/officeDocument/2006/relationships/image" Target="../media/image26.png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5.mov"/><Relationship Id="rId7" Type="http://schemas.openxmlformats.org/officeDocument/2006/relationships/image" Target="../media/image17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o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>
                <a:latin typeface="+mn-lt"/>
              </a:rPr>
              <a:t>Image Morphing with the </a:t>
            </a:r>
            <a:r>
              <a:rPr lang="en-US" cap="none" dirty="0" err="1">
                <a:latin typeface="+mn-lt"/>
              </a:rPr>
              <a:t>Beier</a:t>
            </a:r>
            <a:r>
              <a:rPr lang="en-US" cap="none" dirty="0">
                <a:latin typeface="+mn-lt"/>
              </a:rPr>
              <a:t>-Neely Algorithm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Mohammed </a:t>
            </a:r>
            <a:r>
              <a:rPr lang="en-US" dirty="0" err="1"/>
              <a:t>Modan</a:t>
            </a:r>
            <a:endParaRPr lang="en-US" dirty="0"/>
          </a:p>
          <a:p>
            <a:r>
              <a:rPr lang="en-US" dirty="0"/>
              <a:t>Travis Beach</a:t>
            </a:r>
          </a:p>
        </p:txBody>
      </p:sp>
    </p:spTree>
    <p:extLst>
      <p:ext uri="{BB962C8B-B14F-4D97-AF65-F5344CB8AC3E}">
        <p14:creationId xmlns:p14="http://schemas.microsoft.com/office/powerpoint/2010/main" val="735320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  <a:endCxn id="4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  <a:endCxn id="4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3659546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6204" y="3543005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1588" y="3718371"/>
            <a:ext cx="4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203233" y="2952750"/>
            <a:ext cx="1153367" cy="891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203233" y="3840206"/>
            <a:ext cx="1331167" cy="5646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>
            <a:off x="6135901" y="2872571"/>
            <a:ext cx="2134664" cy="1978830"/>
          </a:xfrm>
          <a:prstGeom prst="arc">
            <a:avLst>
              <a:gd name="adj1" fmla="val 19367807"/>
              <a:gd name="adj2" fmla="val 12408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117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  <a:endCxn id="4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  <a:endCxn id="4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3659546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6204" y="3543005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1588" y="3718371"/>
            <a:ext cx="4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309360" y="2667000"/>
            <a:ext cx="893873" cy="1177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203233" y="2948940"/>
            <a:ext cx="1140667" cy="891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>
            <a:off x="6135901" y="2872571"/>
            <a:ext cx="2134664" cy="1978830"/>
          </a:xfrm>
          <a:prstGeom prst="arc">
            <a:avLst>
              <a:gd name="adj1" fmla="val 13955148"/>
              <a:gd name="adj2" fmla="val 193414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3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  <a:endCxn id="4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  <a:endCxn id="4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3659546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6204" y="3543005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1588" y="3718371"/>
            <a:ext cx="4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42660" y="3844214"/>
            <a:ext cx="1160574" cy="9182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042660" y="3017520"/>
            <a:ext cx="1160573" cy="8226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 rot="15079564">
            <a:off x="6135901" y="2872571"/>
            <a:ext cx="2134664" cy="1978830"/>
          </a:xfrm>
          <a:prstGeom prst="arc">
            <a:avLst>
              <a:gd name="adj1" fmla="val 19460951"/>
              <a:gd name="adj2" fmla="val 1505431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 rot="6950950">
            <a:off x="6465083" y="3271130"/>
            <a:ext cx="1476302" cy="1203534"/>
          </a:xfrm>
          <a:prstGeom prst="arc">
            <a:avLst>
              <a:gd name="adj1" fmla="val 1638103"/>
              <a:gd name="adj2" fmla="val 5967634"/>
            </a:avLst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final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020" y="2810595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8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ord 18"/>
          <p:cNvSpPr/>
          <p:nvPr/>
        </p:nvSpPr>
        <p:spPr>
          <a:xfrm rot="10800000">
            <a:off x="5825124" y="2360644"/>
            <a:ext cx="2861676" cy="2967135"/>
          </a:xfrm>
          <a:prstGeom prst="chord">
            <a:avLst>
              <a:gd name="adj1" fmla="val 5247509"/>
              <a:gd name="adj2" fmla="val 16307124"/>
            </a:avLst>
          </a:prstGeom>
          <a:solidFill>
            <a:srgbClr val="F8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If |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 &amp;&amp; |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</a:t>
            </a:r>
          </a:p>
          <a:p>
            <a:pPr lvl="1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  <a:endCxn id="4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  <a:endCxn id="4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3659546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6204" y="3543005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1588" y="3718371"/>
            <a:ext cx="4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203234" y="2987040"/>
            <a:ext cx="1194006" cy="857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203234" y="3840206"/>
            <a:ext cx="1293066" cy="7394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20074792">
            <a:off x="6135901" y="2872571"/>
            <a:ext cx="2134664" cy="1978830"/>
          </a:xfrm>
          <a:prstGeom prst="arc">
            <a:avLst>
              <a:gd name="adj1" fmla="val 20993188"/>
              <a:gd name="adj2" fmla="val 32441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35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ord 16"/>
          <p:cNvSpPr/>
          <p:nvPr/>
        </p:nvSpPr>
        <p:spPr>
          <a:xfrm>
            <a:off x="5719665" y="2356638"/>
            <a:ext cx="2861676" cy="2967135"/>
          </a:xfrm>
          <a:prstGeom prst="chord">
            <a:avLst>
              <a:gd name="adj1" fmla="val 5247509"/>
              <a:gd name="adj2" fmla="val 16307124"/>
            </a:avLst>
          </a:prstGeom>
          <a:solidFill>
            <a:srgbClr val="F8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e 13"/>
          <p:cNvSpPr/>
          <p:nvPr/>
        </p:nvSpPr>
        <p:spPr>
          <a:xfrm>
            <a:off x="5719665" y="2338222"/>
            <a:ext cx="3003966" cy="3003966"/>
          </a:xfrm>
          <a:prstGeom prst="pie">
            <a:avLst>
              <a:gd name="adj1" fmla="val 5416707"/>
              <a:gd name="adj2" fmla="val 1080219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If |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 &amp;&amp; |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</a:t>
            </a:r>
          </a:p>
          <a:p>
            <a:pPr lvl="1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Else:</a:t>
            </a:r>
          </a:p>
          <a:p>
            <a:pPr lvl="2"/>
            <a:r>
              <a:rPr lang="en-US" dirty="0"/>
              <a:t>If sign(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) == sign(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  <a:endCxn id="4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  <a:endCxn id="4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3659546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6204" y="3543005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1588" y="3718371"/>
            <a:ext cx="4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804281" y="3844214"/>
            <a:ext cx="1398953" cy="462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503757" y="3840206"/>
            <a:ext cx="699477" cy="12691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20074792">
            <a:off x="6135901" y="2872571"/>
            <a:ext cx="2134664" cy="1978830"/>
          </a:xfrm>
          <a:prstGeom prst="arc">
            <a:avLst>
              <a:gd name="adj1" fmla="val 8588327"/>
              <a:gd name="adj2" fmla="val 1120480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06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If |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 &amp;&amp; |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</a:t>
            </a:r>
          </a:p>
          <a:p>
            <a:pPr lvl="1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Else:</a:t>
            </a:r>
          </a:p>
          <a:p>
            <a:pPr lvl="2"/>
            <a:r>
              <a:rPr lang="en-US" dirty="0"/>
              <a:t>If sign(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) == sign(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Else:</a:t>
            </a:r>
          </a:p>
          <a:p>
            <a:pPr lvl="4"/>
            <a:r>
              <a:rPr lang="en-US" dirty="0"/>
              <a:t>If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&gt;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  <a:p>
            <a:pPr lvl="4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+ 2</a:t>
            </a:r>
            <a:r>
              <a:rPr lang="el-GR" dirty="0"/>
              <a:t>π</a:t>
            </a:r>
            <a:r>
              <a:rPr lang="en-US" dirty="0"/>
              <a:t>)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</p:txBody>
      </p:sp>
      <p:sp>
        <p:nvSpPr>
          <p:cNvPr id="16" name="Chord 15"/>
          <p:cNvSpPr/>
          <p:nvPr/>
        </p:nvSpPr>
        <p:spPr>
          <a:xfrm>
            <a:off x="5719665" y="2356638"/>
            <a:ext cx="2861676" cy="2967135"/>
          </a:xfrm>
          <a:prstGeom prst="chord">
            <a:avLst>
              <a:gd name="adj1" fmla="val 5247509"/>
              <a:gd name="adj2" fmla="val 16307124"/>
            </a:avLst>
          </a:prstGeom>
          <a:solidFill>
            <a:srgbClr val="F8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7" idx="2"/>
            <a:endCxn id="17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4"/>
            <a:endCxn id="17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686800" y="3545758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85605" y="3655539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355080" y="2644140"/>
            <a:ext cx="848155" cy="1200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503757" y="3840206"/>
            <a:ext cx="699477" cy="12691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20074792">
            <a:off x="6135901" y="2872571"/>
            <a:ext cx="2134664" cy="1978830"/>
          </a:xfrm>
          <a:prstGeom prst="arc">
            <a:avLst>
              <a:gd name="adj1" fmla="val 8588327"/>
              <a:gd name="adj2" fmla="val 155937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641080" y="385626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l-GR" dirty="0"/>
              <a:t>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66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If |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 &amp;&amp; |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| ≤ </a:t>
            </a:r>
            <a:r>
              <a:rPr lang="el-GR" dirty="0"/>
              <a:t>π</a:t>
            </a:r>
            <a:r>
              <a:rPr lang="en-US" dirty="0"/>
              <a:t>/2</a:t>
            </a:r>
          </a:p>
          <a:p>
            <a:pPr lvl="1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Else:</a:t>
            </a:r>
          </a:p>
          <a:p>
            <a:pPr lvl="2"/>
            <a:r>
              <a:rPr lang="en-US" dirty="0"/>
              <a:t>If sign(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) == sign(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Else:</a:t>
            </a:r>
          </a:p>
          <a:p>
            <a:pPr lvl="4"/>
            <a:r>
              <a:rPr lang="en-US" dirty="0"/>
              <a:t>If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&gt;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endParaRPr lang="en-US" dirty="0">
              <a:solidFill>
                <a:srgbClr val="FF0000"/>
              </a:solidFill>
            </a:endParaRPr>
          </a:p>
          <a:p>
            <a:pPr lvl="4"/>
            <a:r>
              <a:rPr lang="en-US" dirty="0"/>
              <a:t>Then: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+ 2</a:t>
            </a:r>
            <a:r>
              <a:rPr lang="el-GR" dirty="0"/>
              <a:t>π</a:t>
            </a:r>
            <a:r>
              <a:rPr lang="en-US" dirty="0"/>
              <a:t>)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  <a:p>
            <a:pPr lvl="4"/>
            <a:r>
              <a:rPr lang="en-US" dirty="0"/>
              <a:t>Else: </a:t>
            </a:r>
            <a:r>
              <a:rPr lang="el-GR" dirty="0"/>
              <a:t>θ</a:t>
            </a:r>
            <a:r>
              <a:rPr lang="en-US" dirty="0"/>
              <a:t>[t]’ = (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+ 2</a:t>
            </a:r>
            <a:r>
              <a:rPr lang="el-GR" dirty="0"/>
              <a:t>π</a:t>
            </a:r>
            <a:r>
              <a:rPr lang="en-US" dirty="0"/>
              <a:t>) + t(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/>
              <a:t> –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+ 2</a:t>
            </a:r>
            <a:r>
              <a:rPr lang="el-GR" dirty="0"/>
              <a:t>π</a:t>
            </a:r>
            <a:r>
              <a:rPr lang="en-US" dirty="0"/>
              <a:t>))</a:t>
            </a:r>
          </a:p>
          <a:p>
            <a:pPr lvl="4"/>
            <a:endParaRPr lang="en-US" dirty="0"/>
          </a:p>
        </p:txBody>
      </p:sp>
      <p:sp>
        <p:nvSpPr>
          <p:cNvPr id="16" name="Chord 15"/>
          <p:cNvSpPr/>
          <p:nvPr/>
        </p:nvSpPr>
        <p:spPr>
          <a:xfrm>
            <a:off x="5719665" y="2356638"/>
            <a:ext cx="2861676" cy="2967135"/>
          </a:xfrm>
          <a:prstGeom prst="chord">
            <a:avLst>
              <a:gd name="adj1" fmla="val 5247509"/>
              <a:gd name="adj2" fmla="val 16307124"/>
            </a:avLst>
          </a:prstGeom>
          <a:solidFill>
            <a:srgbClr val="F8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7" idx="2"/>
            <a:endCxn id="17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4"/>
            <a:endCxn id="17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355080" y="2644140"/>
            <a:ext cx="848155" cy="12000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6503757" y="3840206"/>
            <a:ext cx="699477" cy="12691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20074792">
            <a:off x="6135901" y="2872571"/>
            <a:ext cx="2134664" cy="1978830"/>
          </a:xfrm>
          <a:prstGeom prst="arc">
            <a:avLst>
              <a:gd name="adj1" fmla="val 8588327"/>
              <a:gd name="adj2" fmla="val 155937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686800" y="3545758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85605" y="3655539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41080" y="385626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l-GR" dirty="0"/>
              <a:t>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0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 flipH="1">
            <a:off x="4120080" y="3017516"/>
            <a:ext cx="952500" cy="1569720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>
            <a:off x="3189478" y="4579620"/>
            <a:ext cx="952500" cy="1569720"/>
          </a:xfrm>
          <a:prstGeom prst="rt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Rebuild P &amp; 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45820"/>
          </a:xfrm>
        </p:spPr>
        <p:txBody>
          <a:bodyPr>
            <a:normAutofit/>
          </a:bodyPr>
          <a:lstStyle/>
          <a:p>
            <a:r>
              <a:rPr lang="en-US" sz="1800" dirty="0"/>
              <a:t>P[t]’ =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Midpoint[t]’ </a:t>
            </a:r>
            <a:r>
              <a:rPr lang="en-US" sz="1800" dirty="0"/>
              <a:t>– </a:t>
            </a:r>
            <a:r>
              <a:rPr lang="en-US" sz="1800" b="1" dirty="0"/>
              <a:t>&lt;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Length[t]/2’</a:t>
            </a:r>
            <a:r>
              <a:rPr lang="en-US" sz="1800" dirty="0"/>
              <a:t>*cos(</a:t>
            </a:r>
            <a:r>
              <a:rPr lang="el-GR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θ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[t]’</a:t>
            </a:r>
            <a:r>
              <a:rPr lang="en-US" sz="1800" dirty="0"/>
              <a:t>)</a:t>
            </a:r>
            <a:r>
              <a:rPr lang="en-US" sz="1800" b="1" dirty="0"/>
              <a:t>,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Length[t]/2</a:t>
            </a:r>
            <a:r>
              <a:rPr lang="en-US" sz="1800" dirty="0"/>
              <a:t>*sin(</a:t>
            </a:r>
            <a:r>
              <a:rPr lang="el-GR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θ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[t]’</a:t>
            </a:r>
            <a:r>
              <a:rPr lang="en-US" sz="1800" dirty="0"/>
              <a:t>)</a:t>
            </a:r>
            <a:r>
              <a:rPr lang="en-US" sz="1800" b="1" dirty="0"/>
              <a:t>&gt;</a:t>
            </a:r>
          </a:p>
          <a:p>
            <a:r>
              <a:rPr lang="en-US" sz="1800" dirty="0"/>
              <a:t>Q[t]’ =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Midpoint[t]’ </a:t>
            </a:r>
            <a:r>
              <a:rPr lang="en-US" sz="1800" dirty="0"/>
              <a:t>+ </a:t>
            </a:r>
            <a:r>
              <a:rPr lang="en-US" sz="1800" b="1" dirty="0"/>
              <a:t>&lt;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Length[t]/2’</a:t>
            </a:r>
            <a:r>
              <a:rPr lang="en-US" sz="1800" dirty="0"/>
              <a:t>*cos(</a:t>
            </a:r>
            <a:r>
              <a:rPr lang="el-GR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θ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[t]’</a:t>
            </a:r>
            <a:r>
              <a:rPr lang="en-US" sz="1800" dirty="0"/>
              <a:t>)</a:t>
            </a:r>
            <a:r>
              <a:rPr lang="en-US" sz="1800" b="1" dirty="0"/>
              <a:t>,</a:t>
            </a:r>
            <a:r>
              <a:rPr lang="en-US" sz="1800" dirty="0"/>
              <a:t>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Length[t]/2</a:t>
            </a:r>
            <a:r>
              <a:rPr lang="en-US" sz="1800" dirty="0"/>
              <a:t>*sin(</a:t>
            </a:r>
            <a:r>
              <a:rPr lang="el-GR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θ</a:t>
            </a: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[t]’</a:t>
            </a:r>
            <a:r>
              <a:rPr lang="en-US" sz="1800" dirty="0"/>
              <a:t>)</a:t>
            </a:r>
            <a:r>
              <a:rPr lang="en-US" sz="1800" b="1" dirty="0"/>
              <a:t>&gt;</a:t>
            </a:r>
          </a:p>
          <a:p>
            <a:endParaRPr lang="en-US" sz="1800" dirty="0"/>
          </a:p>
        </p:txBody>
      </p:sp>
      <p:cxnSp>
        <p:nvCxnSpPr>
          <p:cNvPr id="5" name="Straight Arrow Connector 4"/>
          <p:cNvCxnSpPr>
            <a:endCxn id="11" idx="0"/>
          </p:cNvCxnSpPr>
          <p:nvPr/>
        </p:nvCxnSpPr>
        <p:spPr>
          <a:xfrm flipV="1">
            <a:off x="3189478" y="3017516"/>
            <a:ext cx="1883102" cy="3131824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073398" y="4488180"/>
            <a:ext cx="152400" cy="1524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2239738">
            <a:off x="4048799" y="4905301"/>
            <a:ext cx="150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Midpoint[t]’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18320747">
            <a:off x="3312309" y="4196834"/>
            <a:ext cx="1125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Length[t]’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15483" y="2491944"/>
            <a:ext cx="33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55883" y="5741530"/>
            <a:ext cx="55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θ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[t]’</a:t>
            </a:r>
            <a:endParaRPr lang="en-US" sz="1400" dirty="0"/>
          </a:p>
        </p:txBody>
      </p:sp>
      <p:sp>
        <p:nvSpPr>
          <p:cNvPr id="16" name="Arc 15"/>
          <p:cNvSpPr/>
          <p:nvPr/>
        </p:nvSpPr>
        <p:spPr>
          <a:xfrm rot="6297329">
            <a:off x="2892144" y="5827409"/>
            <a:ext cx="636716" cy="590234"/>
          </a:xfrm>
          <a:prstGeom prst="arc">
            <a:avLst>
              <a:gd name="adj1" fmla="val 11751464"/>
              <a:gd name="adj2" fmla="val 15452953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6297329">
            <a:off x="3840781" y="4269263"/>
            <a:ext cx="636716" cy="590234"/>
          </a:xfrm>
          <a:prstGeom prst="arc">
            <a:avLst>
              <a:gd name="adj1" fmla="val 11751464"/>
              <a:gd name="adj2" fmla="val 15452953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46544" y="5349366"/>
            <a:ext cx="33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9" name="Right Brace 18"/>
          <p:cNvSpPr/>
          <p:nvPr/>
        </p:nvSpPr>
        <p:spPr>
          <a:xfrm rot="5400000">
            <a:off x="3642269" y="1432195"/>
            <a:ext cx="256714" cy="196897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25679" y="2491945"/>
            <a:ext cx="33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1" name="Right Brace 20"/>
          <p:cNvSpPr/>
          <p:nvPr/>
        </p:nvSpPr>
        <p:spPr>
          <a:xfrm rot="5400000">
            <a:off x="5752465" y="1432196"/>
            <a:ext cx="256714" cy="1968979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75311" y="6134912"/>
            <a:ext cx="334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38499" y="6113424"/>
            <a:ext cx="47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89712" y="2728066"/>
            <a:ext cx="47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Q’</a:t>
            </a:r>
          </a:p>
        </p:txBody>
      </p:sp>
    </p:spTree>
    <p:extLst>
      <p:ext uri="{BB962C8B-B14F-4D97-AF65-F5344CB8AC3E}">
        <p14:creationId xmlns:p14="http://schemas.microsoft.com/office/powerpoint/2010/main" val="1241355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6242" y="1647090"/>
            <a:ext cx="304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one, vectors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1756" y="1647090"/>
            <a:ext cx="271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two, vectors B</a:t>
            </a:r>
          </a:p>
        </p:txBody>
      </p:sp>
      <p:pic>
        <p:nvPicPr>
          <p:cNvPr id="10" name="Picture 9" descr="Screen Shot 2016-05-04 at 5.19.17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4" b="15988"/>
          <a:stretch/>
        </p:blipFill>
        <p:spPr>
          <a:xfrm>
            <a:off x="513486" y="2234727"/>
            <a:ext cx="8117028" cy="40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28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ros_ImgsB (Converted)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5809" y="1355493"/>
            <a:ext cx="2510719" cy="2510719"/>
          </a:xfrm>
          <a:prstGeom prst="rect">
            <a:avLst/>
          </a:prstGeom>
        </p:spPr>
      </p:pic>
      <p:pic>
        <p:nvPicPr>
          <p:cNvPr id="3" name="heros_ImgsA (Converted)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4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9901" y="1356642"/>
            <a:ext cx="2510719" cy="2510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together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2110070"/>
              </p:ext>
            </p:extLst>
          </p:nvPr>
        </p:nvGraphicFramePr>
        <p:xfrm>
          <a:off x="295365" y="1762033"/>
          <a:ext cx="1685637" cy="8488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36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940">
                <a:tc>
                  <a:txBody>
                    <a:bodyPr/>
                    <a:lstStyle/>
                    <a:p>
                      <a:r>
                        <a:rPr lang="en-US" sz="1100" b="0" dirty="0"/>
                        <a:t>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r>
                        <a:rPr lang="en-US" sz="1100" dirty="0"/>
                        <a:t>Morph 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r>
                        <a:rPr lang="en-US" sz="1100" dirty="0"/>
                        <a:t>Morph 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</a:t>
                      </a:r>
                      <a:r>
                        <a:rPr lang="en-US" sz="1100" baseline="0" dirty="0"/>
                        <a:t> -&gt; B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880002"/>
              </p:ext>
            </p:extLst>
          </p:nvPr>
        </p:nvGraphicFramePr>
        <p:xfrm>
          <a:off x="7001163" y="1762033"/>
          <a:ext cx="1685637" cy="8488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36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940">
                <a:tc>
                  <a:txBody>
                    <a:bodyPr/>
                    <a:lstStyle/>
                    <a:p>
                      <a:r>
                        <a:rPr lang="en-US" sz="1100" b="0" dirty="0"/>
                        <a:t>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Two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r>
                        <a:rPr lang="en-US" sz="1100" dirty="0"/>
                        <a:t>Morph 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r>
                        <a:rPr lang="en-US" sz="1100" dirty="0"/>
                        <a:t>Morph 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</a:t>
                      </a:r>
                      <a:r>
                        <a:rPr lang="en-US" sz="1100" baseline="0" dirty="0"/>
                        <a:t> -&gt; B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heros (Converted)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4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55886" y="4132822"/>
            <a:ext cx="2443243" cy="244324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140712" y="3957532"/>
            <a:ext cx="580884" cy="541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23321" y="3957532"/>
            <a:ext cx="531656" cy="541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8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Transition between two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Michael Jackson’s Black or White</a:t>
            </a:r>
          </a:p>
        </p:txBody>
      </p:sp>
      <p:pic>
        <p:nvPicPr>
          <p:cNvPr id="7" name="Michael Jackson - Black Or Whi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1260" y="2374649"/>
            <a:ext cx="5469801" cy="41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5-04 at 5.18.3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999" y="392823"/>
            <a:ext cx="4570327" cy="64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56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= 0.2, b = 1, p = 0.5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= 0.001, b = 2, p = 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299" y="476457"/>
            <a:ext cx="2369127" cy="910773"/>
          </a:xfrm>
          <a:prstGeom prst="rect">
            <a:avLst/>
          </a:prstGeom>
        </p:spPr>
      </p:pic>
      <p:pic>
        <p:nvPicPr>
          <p:cNvPr id="6" name="herosOLD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0909" y="845777"/>
            <a:ext cx="2846025" cy="2846025"/>
          </a:xfrm>
          <a:prstGeom prst="rect">
            <a:avLst/>
          </a:prstGeom>
        </p:spPr>
      </p:pic>
      <p:pic>
        <p:nvPicPr>
          <p:cNvPr id="7" name="heros (Converted)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70909" y="3691802"/>
            <a:ext cx="2956301" cy="295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2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" name="heros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9328" y="1712962"/>
            <a:ext cx="4530493" cy="45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1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faces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4338" y="1692436"/>
            <a:ext cx="4756269" cy="475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2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carreverse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8480" y="1524000"/>
            <a:ext cx="5208264" cy="52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donaldh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1927" y="1354918"/>
            <a:ext cx="5360146" cy="536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Issues/Limitations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39748" cy="5257800"/>
          </a:xfrm>
        </p:spPr>
        <p:txBody>
          <a:bodyPr/>
          <a:lstStyle/>
          <a:p>
            <a:r>
              <a:rPr lang="en-US" dirty="0"/>
              <a:t>Ghosts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Parallelizing on virtual cores</a:t>
            </a:r>
          </a:p>
          <a:p>
            <a:endParaRPr lang="en-US" dirty="0"/>
          </a:p>
          <a:p>
            <a:r>
              <a:rPr lang="en-US" dirty="0"/>
              <a:t>Render time</a:t>
            </a:r>
          </a:p>
          <a:p>
            <a:pPr lvl="1"/>
            <a:r>
              <a:rPr lang="en-US" dirty="0"/>
              <a:t>256x256 images: 3-4h. 512x512 images: projected at 36h</a:t>
            </a:r>
          </a:p>
          <a:p>
            <a:pPr lvl="1"/>
            <a:r>
              <a:rPr lang="en-US" dirty="0"/>
              <a:t>Mostly limit of our implementation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627"/>
          <a:stretch/>
        </p:blipFill>
        <p:spPr>
          <a:xfrm>
            <a:off x="2232660" y="1600200"/>
            <a:ext cx="1760220" cy="163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46" y="2295817"/>
            <a:ext cx="2106984" cy="1863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7824"/>
          <a:stretch/>
        </p:blipFill>
        <p:spPr>
          <a:xfrm>
            <a:off x="5048904" y="533400"/>
            <a:ext cx="1862436" cy="1636126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4" idx="3"/>
            <a:endCxn id="6" idx="1"/>
          </p:cNvCxnSpPr>
          <p:nvPr/>
        </p:nvCxnSpPr>
        <p:spPr>
          <a:xfrm flipV="1">
            <a:off x="3992880" y="1351463"/>
            <a:ext cx="1056024" cy="1068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3"/>
            <a:endCxn id="5" idx="1"/>
          </p:cNvCxnSpPr>
          <p:nvPr/>
        </p:nvCxnSpPr>
        <p:spPr>
          <a:xfrm>
            <a:off x="3992880" y="2419724"/>
            <a:ext cx="1078566" cy="807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102" y="4552483"/>
            <a:ext cx="3273747" cy="18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23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06040"/>
          </a:xfrm>
        </p:spPr>
        <p:txBody>
          <a:bodyPr>
            <a:normAutofit/>
          </a:bodyPr>
          <a:lstStyle/>
          <a:p>
            <a:r>
              <a:rPr lang="en-US" sz="2000" dirty="0"/>
              <a:t>Probably better with the GPU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000" dirty="0"/>
              <a:t>Add the ability to </a:t>
            </a:r>
            <a:r>
              <a:rPr lang="en-US" sz="2000" dirty="0" err="1"/>
              <a:t>recomposite</a:t>
            </a:r>
            <a:r>
              <a:rPr lang="en-US" sz="2000" dirty="0"/>
              <a:t> morph on the old background</a:t>
            </a:r>
          </a:p>
          <a:p>
            <a:endParaRPr lang="en-US" sz="1400" dirty="0"/>
          </a:p>
          <a:p>
            <a:r>
              <a:rPr lang="en-US" sz="2000" dirty="0"/>
              <a:t>Image averaging?</a:t>
            </a:r>
          </a:p>
          <a:p>
            <a:pPr lvl="1"/>
            <a:r>
              <a:rPr lang="en-US" sz="1800" dirty="0"/>
              <a:t>Average all midpoints/angles/lengths of vectors from </a:t>
            </a:r>
            <a:r>
              <a:rPr lang="en-US" sz="1800" i="1" dirty="0"/>
              <a:t>n</a:t>
            </a:r>
            <a:r>
              <a:rPr lang="en-US" sz="1800" dirty="0"/>
              <a:t> images</a:t>
            </a:r>
          </a:p>
          <a:p>
            <a:pPr lvl="1"/>
            <a:r>
              <a:rPr lang="en-US" sz="1800" dirty="0"/>
              <a:t>Morph each image to the average vector set, cross-dissolve all of them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58" y="4041877"/>
            <a:ext cx="1689341" cy="2602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30" y="4038600"/>
            <a:ext cx="325755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86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753151"/>
          </a:xfrm>
        </p:spPr>
        <p:txBody>
          <a:bodyPr/>
          <a:lstStyle/>
          <a:p>
            <a:r>
              <a:rPr lang="en-US" dirty="0"/>
              <a:t>Crossfading</a:t>
            </a:r>
          </a:p>
          <a:p>
            <a:pPr lvl="1"/>
            <a:r>
              <a:rPr lang="en-US" dirty="0"/>
              <a:t>An image is a bunch of &lt;r, g, b&gt; vectors for each pixel</a:t>
            </a:r>
          </a:p>
          <a:p>
            <a:pPr lvl="2"/>
            <a:r>
              <a:rPr lang="en-US" dirty="0"/>
              <a:t>i.e. &lt;255,0,0&gt;,&lt;0,255,0&gt; gives a 2x1 image, blue and green pixel</a:t>
            </a:r>
          </a:p>
          <a:p>
            <a:r>
              <a:rPr lang="en-US" dirty="0" err="1"/>
              <a:t>ImageA</a:t>
            </a:r>
            <a:r>
              <a:rPr lang="en-US" dirty="0"/>
              <a:t> + t(</a:t>
            </a:r>
            <a:r>
              <a:rPr lang="en-US" dirty="0" err="1"/>
              <a:t>ImageB</a:t>
            </a:r>
            <a:r>
              <a:rPr lang="en-US" dirty="0"/>
              <a:t> – </a:t>
            </a:r>
            <a:r>
              <a:rPr lang="en-US" dirty="0" err="1"/>
              <a:t>ImageA</a:t>
            </a:r>
            <a:r>
              <a:rPr lang="en-US" dirty="0"/>
              <a:t>)</a:t>
            </a:r>
          </a:p>
        </p:txBody>
      </p:sp>
      <p:pic>
        <p:nvPicPr>
          <p:cNvPr id="4" name="fade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679" y="3353351"/>
            <a:ext cx="3251200" cy="3251200"/>
          </a:xfrm>
          <a:prstGeom prst="rect">
            <a:avLst/>
          </a:prstGeom>
        </p:spPr>
      </p:pic>
      <p:pic>
        <p:nvPicPr>
          <p:cNvPr id="5" name="Picture 4" descr="fa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04" y="3353351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4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Beier</a:t>
            </a:r>
            <a:r>
              <a:rPr lang="en-US" dirty="0"/>
              <a:t>-Neely Algorithm (1992)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Transform based on source and destination vectors</a:t>
            </a:r>
          </a:p>
          <a:p>
            <a:pPr lvl="1"/>
            <a:r>
              <a:rPr lang="en-US" dirty="0"/>
              <a:t>Michael Jackson’s video</a:t>
            </a:r>
          </a:p>
          <a:p>
            <a:pPr lvl="1"/>
            <a:r>
              <a:rPr lang="en-US" dirty="0"/>
              <a:t>Us. Implemented in Wolfram </a:t>
            </a:r>
            <a:r>
              <a:rPr lang="en-US" i="1" dirty="0"/>
              <a:t>Mathematica</a:t>
            </a:r>
          </a:p>
        </p:txBody>
      </p:sp>
      <p:pic>
        <p:nvPicPr>
          <p:cNvPr id="5" name="heros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6959" y="2914004"/>
            <a:ext cx="3653652" cy="36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pic>
        <p:nvPicPr>
          <p:cNvPr id="10" name="Content Placeholder 9" descr="Untitled 2.tiff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8" t="-6677" b="-6677"/>
          <a:stretch/>
        </p:blipFill>
        <p:spPr>
          <a:xfrm>
            <a:off x="4932591" y="1394223"/>
            <a:ext cx="2618902" cy="3258858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53081"/>
            <a:ext cx="3893979" cy="19745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88" y="4691160"/>
            <a:ext cx="1932110" cy="19364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609" y="4691160"/>
            <a:ext cx="1932110" cy="1949361"/>
          </a:xfrm>
          <a:prstGeom prst="rect">
            <a:avLst/>
          </a:prstGeom>
        </p:spPr>
      </p:pic>
      <p:pic>
        <p:nvPicPr>
          <p:cNvPr id="15" name="Content Placeholder 9" descr="Untitled 2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77" r="51203" b="-6677"/>
          <a:stretch/>
        </p:blipFill>
        <p:spPr>
          <a:xfrm>
            <a:off x="2052169" y="1394223"/>
            <a:ext cx="2683512" cy="32588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40000" y="4127500"/>
            <a:ext cx="1619250" cy="248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365750" y="4127500"/>
            <a:ext cx="1619250" cy="248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9" descr="Untitled 2.tiff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53" t="87844" r="13765" b="3690"/>
          <a:stretch/>
        </p:blipFill>
        <p:spPr>
          <a:xfrm>
            <a:off x="2716053" y="4085166"/>
            <a:ext cx="1285876" cy="243416"/>
          </a:xfrm>
          <a:prstGeom prst="rect">
            <a:avLst/>
          </a:prstGeom>
        </p:spPr>
      </p:pic>
      <p:pic>
        <p:nvPicPr>
          <p:cNvPr id="16" name="Content Placeholder 9" descr="Untitled 2.tif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1" t="88027" r="61347" b="2402"/>
          <a:stretch/>
        </p:blipFill>
        <p:spPr>
          <a:xfrm>
            <a:off x="5455708" y="4085166"/>
            <a:ext cx="1637776" cy="2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93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Lines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27" y="1524000"/>
            <a:ext cx="2253136" cy="3078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621" y="1524001"/>
            <a:ext cx="2265987" cy="3078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922" y="2505585"/>
            <a:ext cx="3176575" cy="1985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380" y="1594812"/>
            <a:ext cx="2369127" cy="9107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4485" y="4164174"/>
            <a:ext cx="139944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Source 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79091" y="4164174"/>
            <a:ext cx="173951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Destination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25024" y="2436355"/>
            <a:ext cx="73891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/>
                <a:cs typeface="Times New Roman"/>
              </a:rPr>
              <a:t>source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447" y="4710546"/>
            <a:ext cx="4478123" cy="2007753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1108364" y="5141526"/>
            <a:ext cx="283145" cy="10391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7519" y="6026780"/>
            <a:ext cx="3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8333" y="4891475"/>
            <a:ext cx="3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Q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1222176" y="5764981"/>
            <a:ext cx="746606" cy="2078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391509" y="4891475"/>
            <a:ext cx="577273" cy="3000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20191" y="6180669"/>
            <a:ext cx="411506" cy="4079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905000" y="5791200"/>
            <a:ext cx="3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05000" y="4710497"/>
            <a:ext cx="3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31697" y="6448958"/>
            <a:ext cx="3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86018" y="5641870"/>
            <a:ext cx="750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dist</a:t>
            </a:r>
            <a:endParaRPr lang="en-US" sz="1000" dirty="0"/>
          </a:p>
        </p:txBody>
      </p:sp>
      <p:sp>
        <p:nvSpPr>
          <p:cNvPr id="37" name="TextBox 36"/>
          <p:cNvSpPr txBox="1"/>
          <p:nvPr/>
        </p:nvSpPr>
        <p:spPr>
          <a:xfrm>
            <a:off x="1386018" y="4772194"/>
            <a:ext cx="750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dist</a:t>
            </a:r>
            <a:endParaRPr lang="en-US" sz="1000" dirty="0"/>
          </a:p>
        </p:txBody>
      </p:sp>
      <p:sp>
        <p:nvSpPr>
          <p:cNvPr id="38" name="TextBox 37"/>
          <p:cNvSpPr txBox="1"/>
          <p:nvPr/>
        </p:nvSpPr>
        <p:spPr>
          <a:xfrm>
            <a:off x="1222176" y="6211446"/>
            <a:ext cx="750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dist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47768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Moving Morph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162242" y="2367529"/>
            <a:ext cx="1362364" cy="22398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981151" y="2301335"/>
            <a:ext cx="1324649" cy="2306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91492" y="4607347"/>
            <a:ext cx="3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4557" y="2213640"/>
            <a:ext cx="3276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Q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05800" y="2027627"/>
            <a:ext cx="553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Q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50363" y="4607347"/>
            <a:ext cx="631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1239212" y="1993558"/>
            <a:ext cx="7343294" cy="2921566"/>
            <a:chOff x="1239212" y="2432049"/>
            <a:chExt cx="7343294" cy="2921566"/>
          </a:xfrm>
        </p:grpSpPr>
        <p:cxnSp>
          <p:nvCxnSpPr>
            <p:cNvPr id="11" name="Straight Arrow Connector 10"/>
            <p:cNvCxnSpPr/>
            <p:nvPr/>
          </p:nvCxnSpPr>
          <p:spPr>
            <a:xfrm flipH="1" flipV="1">
              <a:off x="4800600" y="2663626"/>
              <a:ext cx="10006" cy="23822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3740727" y="2663626"/>
              <a:ext cx="415638" cy="23822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2455335" y="2663626"/>
              <a:ext cx="939031" cy="23822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5534121" y="2663626"/>
              <a:ext cx="469515" cy="23822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350000" y="2663626"/>
              <a:ext cx="715818" cy="23822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413195" y="4859301"/>
              <a:ext cx="93903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074285" y="2509737"/>
              <a:ext cx="55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Q’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42181" y="5045838"/>
              <a:ext cx="369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P’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03636" y="2498242"/>
              <a:ext cx="55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Q’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49393" y="5045838"/>
              <a:ext cx="369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P’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64363" y="2432049"/>
              <a:ext cx="392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Q’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615872" y="5045838"/>
              <a:ext cx="369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P’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44454" y="2432049"/>
              <a:ext cx="392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Q’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971637" y="5045838"/>
              <a:ext cx="369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P’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91492" y="2473714"/>
              <a:ext cx="392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Q’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209638" y="5045838"/>
              <a:ext cx="369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P’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13195" y="4597696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Frame 1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2201333" y="4522445"/>
              <a:ext cx="185497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201333" y="4260840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Frame 2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2024303" y="4160873"/>
              <a:ext cx="2776297" cy="15394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1891249" y="3899268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Frame 3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1739515" y="3753211"/>
              <a:ext cx="4033212" cy="3051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1677941" y="3476212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Frame 4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524000" y="3383849"/>
              <a:ext cx="5290687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1400848" y="3106850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Frame 5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1300788" y="2944793"/>
              <a:ext cx="6858000" cy="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239212" y="2696496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Frame 6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3255820" y="4724375"/>
              <a:ext cx="3860809" cy="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6509570" y="4502875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Frame 1</a:t>
              </a: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4026568" y="4341147"/>
              <a:ext cx="3378340" cy="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6743662" y="4079542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Frame 2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 flipV="1">
              <a:off x="4838524" y="3964155"/>
              <a:ext cx="2742991" cy="1521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6926825" y="3717970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Frame 3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 flipV="1">
              <a:off x="5835316" y="3571913"/>
              <a:ext cx="2054363" cy="1554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7181272" y="3294914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Frame 4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6909812" y="3202551"/>
              <a:ext cx="1198297" cy="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7344247" y="2964755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Frame 5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782021" y="2631641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Frame 6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116381" y="4806464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2"/>
                  </a:solidFill>
                </a:rPr>
                <a:t>Frame 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6414445" y="4763312"/>
              <a:ext cx="8004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Frame 0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2519585" y="5034036"/>
              <a:ext cx="4461566" cy="0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457200" y="5248563"/>
            <a:ext cx="8229600" cy="565614"/>
          </a:xfrm>
        </p:spPr>
        <p:txBody>
          <a:bodyPr/>
          <a:lstStyle/>
          <a:p>
            <a:r>
              <a:rPr lang="en-US" dirty="0"/>
              <a:t>Need to parameterize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34450" y="4835331"/>
            <a:ext cx="661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= 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91028" y="4851222"/>
            <a:ext cx="711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= 1/6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870884" y="4851222"/>
            <a:ext cx="744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= 1/3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79982" y="4851222"/>
            <a:ext cx="717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= 1/2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260106" y="4851222"/>
            <a:ext cx="696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= 2/3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19376" y="4851222"/>
            <a:ext cx="72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= 5/6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43662" y="4851222"/>
            <a:ext cx="661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 = 1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649662" y="3440908"/>
            <a:ext cx="990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A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31333" y="3440908"/>
            <a:ext cx="990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B</a:t>
            </a:r>
          </a:p>
        </p:txBody>
      </p:sp>
    </p:spTree>
    <p:extLst>
      <p:ext uri="{BB962C8B-B14F-4D97-AF65-F5344CB8AC3E}">
        <p14:creationId xmlns:p14="http://schemas.microsoft.com/office/powerpoint/2010/main" val="153348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7" grpId="0"/>
      <p:bldP spid="48" grpId="0"/>
      <p:bldP spid="49" grpId="0"/>
      <p:bldP spid="51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Parameterize?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14825"/>
            <a:ext cx="3537527" cy="304384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Parameterize P and Q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59685" y="3195967"/>
            <a:ext cx="3537527" cy="6335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Parameterize vector midpoint, angle, length</a:t>
            </a:r>
          </a:p>
        </p:txBody>
      </p:sp>
      <p:pic>
        <p:nvPicPr>
          <p:cNvPr id="5" name="Picture 4" descr="parSTART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3" y="1524000"/>
            <a:ext cx="2977191" cy="1546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parEND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718" y="1524001"/>
            <a:ext cx="2977191" cy="15464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382587" y="2344047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2587" y="1762186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5570" y="2520218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8286" y="1847161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92002" y="1840942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68072" y="2344047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2883" y="2674107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4161" y="2301044"/>
            <a:ext cx="305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pic>
        <p:nvPicPr>
          <p:cNvPr id="15" name="linanimOLD2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073" y="4036288"/>
            <a:ext cx="3548408" cy="2409091"/>
          </a:xfrm>
          <a:prstGeom prst="rect">
            <a:avLst/>
          </a:prstGeom>
        </p:spPr>
      </p:pic>
      <p:pic>
        <p:nvPicPr>
          <p:cNvPr id="16" name="linanimNEW (Converted)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3889" y="4036288"/>
            <a:ext cx="3548407" cy="240909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 flipV="1">
            <a:off x="919233" y="5129042"/>
            <a:ext cx="961256" cy="994304"/>
          </a:xfrm>
          <a:prstGeom prst="line">
            <a:avLst/>
          </a:prstGeom>
          <a:ln w="127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801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Midpoint, Angle,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4865"/>
            <a:ext cx="4809841" cy="4872135"/>
          </a:xfrm>
        </p:spPr>
        <p:txBody>
          <a:bodyPr/>
          <a:lstStyle/>
          <a:p>
            <a:r>
              <a:rPr lang="en-US" dirty="0"/>
              <a:t>Normal parameterization doesn’t  work: </a:t>
            </a:r>
            <a:r>
              <a:rPr lang="el-GR" dirty="0"/>
              <a:t>θ</a:t>
            </a:r>
            <a:r>
              <a:rPr lang="en-US" dirty="0"/>
              <a:t>[t]’ = </a:t>
            </a:r>
            <a:r>
              <a:rPr lang="el-GR" dirty="0"/>
              <a:t>θ</a:t>
            </a:r>
            <a:r>
              <a:rPr lang="en-US" baseline="-25000" dirty="0"/>
              <a:t>A</a:t>
            </a:r>
            <a:r>
              <a:rPr lang="en-US" dirty="0"/>
              <a:t> + t(</a:t>
            </a:r>
            <a:r>
              <a:rPr lang="el-GR" dirty="0"/>
              <a:t>θ</a:t>
            </a:r>
            <a:r>
              <a:rPr lang="en-US" baseline="-25000" dirty="0"/>
              <a:t>B</a:t>
            </a:r>
            <a:r>
              <a:rPr lang="en-US" dirty="0"/>
              <a:t> –</a:t>
            </a:r>
            <a:r>
              <a:rPr lang="el-GR" dirty="0"/>
              <a:t> θ</a:t>
            </a:r>
            <a:r>
              <a:rPr lang="en-US" baseline="-25000" dirty="0"/>
              <a:t>A</a:t>
            </a:r>
            <a:r>
              <a:rPr lang="en-US" dirty="0"/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5719665" y="2360645"/>
            <a:ext cx="2967135" cy="2967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2"/>
            <a:endCxn id="4" idx="6"/>
          </p:cNvCxnSpPr>
          <p:nvPr/>
        </p:nvCxnSpPr>
        <p:spPr>
          <a:xfrm>
            <a:off x="5719665" y="3844213"/>
            <a:ext cx="29671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4" idx="4"/>
            <a:endCxn id="4" idx="0"/>
          </p:cNvCxnSpPr>
          <p:nvPr/>
        </p:nvCxnSpPr>
        <p:spPr>
          <a:xfrm flipV="1">
            <a:off x="7203233" y="2360645"/>
            <a:ext cx="0" cy="2967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86800" y="3659546"/>
            <a:ext cx="27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3468" y="2002224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96204" y="3543005"/>
            <a:ext cx="32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1588" y="3718371"/>
            <a:ext cx="430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</a:t>
            </a:r>
            <a:r>
              <a:rPr lang="el-GR" dirty="0"/>
              <a:t>π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3468" y="5268956"/>
            <a:ext cx="72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  <a:r>
              <a:rPr lang="el-GR" dirty="0"/>
              <a:t>π</a:t>
            </a:r>
            <a:r>
              <a:rPr lang="en-US" dirty="0"/>
              <a:t>/2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629400" y="2499360"/>
            <a:ext cx="573833" cy="1344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5943600" y="3093720"/>
            <a:ext cx="1259633" cy="7464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 30"/>
          <p:cNvSpPr/>
          <p:nvPr/>
        </p:nvSpPr>
        <p:spPr>
          <a:xfrm>
            <a:off x="6135901" y="2872571"/>
            <a:ext cx="2134664" cy="1978830"/>
          </a:xfrm>
          <a:prstGeom prst="arc">
            <a:avLst>
              <a:gd name="adj1" fmla="val 12692587"/>
              <a:gd name="adj2" fmla="val 147639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034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681</TotalTime>
  <Words>955</Words>
  <Application>Microsoft Office PowerPoint</Application>
  <PresentationFormat>On-screen Show (4:3)</PresentationFormat>
  <Paragraphs>222</Paragraphs>
  <Slides>27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Clarity</vt:lpstr>
      <vt:lpstr>Image Morphing with the Beier-Neely Algorithm </vt:lpstr>
      <vt:lpstr>Idea: Transition between two images</vt:lpstr>
      <vt:lpstr>Simple Method</vt:lpstr>
      <vt:lpstr>Beier-Neely Algorithm (1992)</vt:lpstr>
      <vt:lpstr>The Math</vt:lpstr>
      <vt:lpstr>Multiple Lines</vt:lpstr>
      <vt:lpstr>A Moving Morph</vt:lpstr>
      <vt:lpstr>How to Parameterize?</vt:lpstr>
      <vt:lpstr>Midpoint, Angle, Length</vt:lpstr>
      <vt:lpstr>Midpoint, Angle, Length</vt:lpstr>
      <vt:lpstr>Midpoint, Angle, Length</vt:lpstr>
      <vt:lpstr>Midpoint, Angle, Length</vt:lpstr>
      <vt:lpstr>Midpoint, Angle, Length</vt:lpstr>
      <vt:lpstr>Midpoint, Angle, Length</vt:lpstr>
      <vt:lpstr>Midpoint, Angle, Length</vt:lpstr>
      <vt:lpstr>Midpoint, Angle, Length</vt:lpstr>
      <vt:lpstr>Rebuild P &amp; Q</vt:lpstr>
      <vt:lpstr>Putting it together </vt:lpstr>
      <vt:lpstr>Putting it together</vt:lpstr>
      <vt:lpstr>PowerPoint Presentation</vt:lpstr>
      <vt:lpstr>Coefficients</vt:lpstr>
      <vt:lpstr>Results</vt:lpstr>
      <vt:lpstr>Results</vt:lpstr>
      <vt:lpstr>Results</vt:lpstr>
      <vt:lpstr>Results</vt:lpstr>
      <vt:lpstr>Issues/Limitations</vt:lpstr>
      <vt:lpstr>Future</vt:lpstr>
    </vt:vector>
  </TitlesOfParts>
  <Company>Macalester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Morphing with the Beier-Neely Algorithm</dc:title>
  <dc:creator>ITS</dc:creator>
  <cp:lastModifiedBy>Mohammed Modan</cp:lastModifiedBy>
  <cp:revision>71</cp:revision>
  <dcterms:created xsi:type="dcterms:W3CDTF">2016-05-03T22:49:41Z</dcterms:created>
  <dcterms:modified xsi:type="dcterms:W3CDTF">2016-05-05T19:45:10Z</dcterms:modified>
</cp:coreProperties>
</file>